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154373be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154373be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e06d948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e06d948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0154373be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0154373be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154373be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154373be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eb8ea4ea1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eb8ea4ea1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325a6da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325a6da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0325a6da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0325a6da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0154373be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0154373be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0154373be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0154373be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154373be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154373be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0154373be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0154373be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0154373be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0154373be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0325a6d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0325a6d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154373be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154373be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325a6d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325a6d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I6_M_wAIVq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SjjnE2ZPrtU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8850" y="990800"/>
            <a:ext cx="81057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 Defense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resilient infrastructure across availability zones</a:t>
            </a:r>
            <a:endParaRPr sz="1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Cheuk Lau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 DevOps Fellow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Data Science, Palo Alto 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AirAware can now be </a:t>
            </a:r>
            <a:r>
              <a:rPr lang="en">
                <a:solidFill>
                  <a:srgbClr val="00FF00"/>
                </a:solidFill>
              </a:rPr>
              <a:t>automatically deployed</a:t>
            </a:r>
            <a:r>
              <a:rPr lang="en"/>
              <a:t> to a </a:t>
            </a:r>
            <a:r>
              <a:rPr lang="en">
                <a:solidFill>
                  <a:srgbClr val="00FF00"/>
                </a:solidFill>
              </a:rPr>
              <a:t>highly reliable infrastructure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137" y="1715925"/>
            <a:ext cx="3086362" cy="23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3050"/>
            <a:ext cx="3086350" cy="231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350" y="1707625"/>
            <a:ext cx="2936774" cy="23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076275"/>
            <a:ext cx="4461300" cy="3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Ph.D nuclear engineering from Texas A&amp;M University.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Last role at Lawrence Livermore Lab as a computational physicist.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Hobbies include traveling with my wife and training my pug.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Recently made it on America’s Funniest Home Video!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31" y="3090100"/>
            <a:ext cx="1643051" cy="126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319" y="1076275"/>
            <a:ext cx="1643050" cy="19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550" y="1076276"/>
            <a:ext cx="1844825" cy="327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2247900"/>
            <a:ext cx="8520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2247900"/>
            <a:ext cx="8520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Backup Slides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vs. Containers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076275"/>
            <a:ext cx="82566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have only used VMs not containers.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Alternatively, we can spin up a VM to host Docker engine and run multiple containers.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Each container can have one or more apps.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might be more feasible for Flask as we need to quickly spin them up/down to meet user demand.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Containers may not be beneficial for Spark or Postgres.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076275"/>
            <a:ext cx="8256600" cy="3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Developer to customer pipeline: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○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Build → Test → Release → Provision/Deploy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Terraform and Packer takes care of Release → Provision/Deploy.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can use CI tools (e.g., Jenkins) for Build → Test.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Entire developer to customer pipeline can be executed whenever a developer pushes new features.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Multi-Region </a:t>
            </a:r>
            <a:r>
              <a:rPr lang="en"/>
              <a:t>and</a:t>
            </a:r>
            <a:r>
              <a:rPr lang="en"/>
              <a:t> Multi-Cloud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311700" y="1076275"/>
            <a:ext cx="8256600" cy="3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Adds an additional layer of reliability, but at additional cost and complexity.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5" y="2004479"/>
            <a:ext cx="9089247" cy="116992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app, but manual deployment is </a:t>
            </a:r>
            <a:r>
              <a:rPr lang="en">
                <a:solidFill>
                  <a:srgbClr val="FF0000"/>
                </a:solidFill>
              </a:rPr>
              <a:t>painful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688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593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nfrastructure as code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00" y="0"/>
            <a:ext cx="56195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28600" y="2170650"/>
            <a:ext cx="3134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Deploy and monitor with the </a:t>
            </a:r>
            <a:r>
              <a:rPr b="1" lang="en" sz="2400">
                <a:solidFill>
                  <a:srgbClr val="00FF00"/>
                </a:solidFill>
              </a:rPr>
              <a:t>click of a button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infrastructure has </a:t>
            </a:r>
            <a:r>
              <a:rPr lang="en">
                <a:solidFill>
                  <a:srgbClr val="FF0000"/>
                </a:solidFill>
              </a:rPr>
              <a:t>poor reliability</a:t>
            </a:r>
            <a:r>
              <a:rPr lang="en"/>
              <a:t>...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525"/>
            <a:ext cx="9144001" cy="232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...so I added </a:t>
            </a:r>
            <a:r>
              <a:rPr lang="en">
                <a:solidFill>
                  <a:srgbClr val="00FF00"/>
                </a:solidFill>
              </a:rPr>
              <a:t>auto-scaling</a:t>
            </a:r>
            <a:r>
              <a:rPr lang="en"/>
              <a:t> across </a:t>
            </a:r>
            <a:r>
              <a:rPr lang="en">
                <a:solidFill>
                  <a:srgbClr val="00FF00"/>
                </a:solidFill>
              </a:rPr>
              <a:t>multiple availability zones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3650"/>
            <a:ext cx="9143999" cy="361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61725" y="2308500"/>
            <a:ext cx="85206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Demo: Traffic Spike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7373350" y="4617000"/>
            <a:ext cx="17706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screencast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425" y="0"/>
            <a:ext cx="6646001" cy="24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425" y="2403150"/>
            <a:ext cx="6646001" cy="270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9"/>
          <p:cNvCxnSpPr/>
          <p:nvPr/>
        </p:nvCxnSpPr>
        <p:spPr>
          <a:xfrm>
            <a:off x="1348975" y="3881550"/>
            <a:ext cx="6480300" cy="99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7904550" y="3703300"/>
            <a:ext cx="68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Upper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1366375" y="4395050"/>
            <a:ext cx="6427800" cy="34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7934550" y="4222175"/>
            <a:ext cx="780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Lower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03" name="Google Shape;103;p19"/>
          <p:cNvCxnSpPr>
            <a:stCxn id="104" idx="2"/>
          </p:cNvCxnSpPr>
          <p:nvPr/>
        </p:nvCxnSpPr>
        <p:spPr>
          <a:xfrm>
            <a:off x="589500" y="1071650"/>
            <a:ext cx="1029300" cy="749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0" y="323450"/>
            <a:ext cx="1179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Start Locust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1000 users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w/ 3 rps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05" name="Google Shape;105;p19"/>
          <p:cNvCxnSpPr>
            <a:stCxn id="106" idx="2"/>
          </p:cNvCxnSpPr>
          <p:nvPr/>
        </p:nvCxnSpPr>
        <p:spPr>
          <a:xfrm>
            <a:off x="4565175" y="1233488"/>
            <a:ext cx="3900" cy="578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9"/>
          <p:cNvSpPr txBox="1"/>
          <p:nvPr/>
        </p:nvSpPr>
        <p:spPr>
          <a:xfrm>
            <a:off x="3975675" y="7891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Stop Locust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1366375" y="1411850"/>
            <a:ext cx="6402600" cy="19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9"/>
          <p:cNvCxnSpPr/>
          <p:nvPr/>
        </p:nvCxnSpPr>
        <p:spPr>
          <a:xfrm>
            <a:off x="1366375" y="1838300"/>
            <a:ext cx="6411300" cy="39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" name="Google Shape;109;p19"/>
          <p:cNvSpPr txBox="1"/>
          <p:nvPr/>
        </p:nvSpPr>
        <p:spPr>
          <a:xfrm>
            <a:off x="7904550" y="1190300"/>
            <a:ext cx="68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Upper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7934550" y="1678250"/>
            <a:ext cx="780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Lower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265025" y="3229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2 on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49075" y="5511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3 on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4847825" y="9531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1 Off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5307075" y="9325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2 Off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15" name="Google Shape;115;p19"/>
          <p:cNvCxnSpPr>
            <a:stCxn id="111" idx="2"/>
          </p:cNvCxnSpPr>
          <p:nvPr/>
        </p:nvCxnSpPr>
        <p:spPr>
          <a:xfrm flipH="1">
            <a:off x="2848225" y="767288"/>
            <a:ext cx="6300" cy="372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9"/>
          <p:cNvCxnSpPr/>
          <p:nvPr/>
        </p:nvCxnSpPr>
        <p:spPr>
          <a:xfrm flipH="1">
            <a:off x="3534025" y="919688"/>
            <a:ext cx="6300" cy="3720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5479575" y="1309688"/>
            <a:ext cx="3900" cy="578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/>
          <p:nvPr/>
        </p:nvCxnSpPr>
        <p:spPr>
          <a:xfrm>
            <a:off x="5784375" y="1309688"/>
            <a:ext cx="3900" cy="578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6376188" y="7311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3 Remains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6927375" y="1309688"/>
            <a:ext cx="3900" cy="578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2247900"/>
            <a:ext cx="8520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: Availability Zone Outage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7373350" y="4617000"/>
            <a:ext cx="17706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screencast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250" y="0"/>
            <a:ext cx="6834498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75" y="2571750"/>
            <a:ext cx="6834449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1"/>
          <p:cNvCxnSpPr/>
          <p:nvPr/>
        </p:nvCxnSpPr>
        <p:spPr>
          <a:xfrm>
            <a:off x="1366375" y="1640450"/>
            <a:ext cx="6402600" cy="195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1"/>
          <p:cNvCxnSpPr/>
          <p:nvPr/>
        </p:nvCxnSpPr>
        <p:spPr>
          <a:xfrm>
            <a:off x="1366375" y="1914500"/>
            <a:ext cx="6411300" cy="396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7904550" y="1418900"/>
            <a:ext cx="68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Upper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934550" y="1754450"/>
            <a:ext cx="780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Lower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37" name="Google Shape;137;p21"/>
          <p:cNvCxnSpPr>
            <a:stCxn id="138" idx="2"/>
          </p:cNvCxnSpPr>
          <p:nvPr/>
        </p:nvCxnSpPr>
        <p:spPr>
          <a:xfrm>
            <a:off x="589500" y="1071650"/>
            <a:ext cx="878700" cy="844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 txBox="1"/>
          <p:nvPr/>
        </p:nvSpPr>
        <p:spPr>
          <a:xfrm>
            <a:off x="0" y="323450"/>
            <a:ext cx="1179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Start Locust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1000 users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w/ 3 rps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39" name="Google Shape;139;p21"/>
          <p:cNvCxnSpPr>
            <a:stCxn id="140" idx="2"/>
          </p:cNvCxnSpPr>
          <p:nvPr/>
        </p:nvCxnSpPr>
        <p:spPr>
          <a:xfrm>
            <a:off x="644900" y="3938250"/>
            <a:ext cx="878700" cy="844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1"/>
          <p:cNvSpPr txBox="1"/>
          <p:nvPr/>
        </p:nvSpPr>
        <p:spPr>
          <a:xfrm>
            <a:off x="55400" y="3190050"/>
            <a:ext cx="1179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Start Locust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1000 users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w/ 3 rps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41" name="Google Shape;141;p21"/>
          <p:cNvCxnSpPr>
            <a:stCxn id="142" idx="2"/>
          </p:cNvCxnSpPr>
          <p:nvPr/>
        </p:nvCxnSpPr>
        <p:spPr>
          <a:xfrm>
            <a:off x="592850" y="2879050"/>
            <a:ext cx="1062600" cy="858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1"/>
          <p:cNvSpPr txBox="1"/>
          <p:nvPr/>
        </p:nvSpPr>
        <p:spPr>
          <a:xfrm>
            <a:off x="3350" y="2366950"/>
            <a:ext cx="1179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Cut off us-west-2b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503050" y="447925"/>
            <a:ext cx="1179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~2x over previous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294725" y="28790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2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45" name="Google Shape;145;p21"/>
          <p:cNvCxnSpPr>
            <a:stCxn id="144" idx="0"/>
          </p:cNvCxnSpPr>
          <p:nvPr/>
        </p:nvCxnSpPr>
        <p:spPr>
          <a:xfrm flipH="1" rot="10800000">
            <a:off x="28842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2828125" y="28790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3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 flipH="1" rot="10800000">
            <a:off x="34176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21"/>
          <p:cNvSpPr txBox="1"/>
          <p:nvPr/>
        </p:nvSpPr>
        <p:spPr>
          <a:xfrm>
            <a:off x="3365275" y="28871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4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 flipH="1" rot="10800000">
            <a:off x="39510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1"/>
          <p:cNvSpPr txBox="1"/>
          <p:nvPr/>
        </p:nvSpPr>
        <p:spPr>
          <a:xfrm>
            <a:off x="3860525" y="28847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5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51" name="Google Shape;151;p21"/>
          <p:cNvCxnSpPr/>
          <p:nvPr/>
        </p:nvCxnSpPr>
        <p:spPr>
          <a:xfrm flipH="1" rot="10800000">
            <a:off x="44844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1"/>
          <p:cNvSpPr txBox="1"/>
          <p:nvPr/>
        </p:nvSpPr>
        <p:spPr>
          <a:xfrm>
            <a:off x="4126075" y="287428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6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flipH="1" rot="10800000">
            <a:off x="47130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1"/>
          <p:cNvSpPr txBox="1"/>
          <p:nvPr/>
        </p:nvSpPr>
        <p:spPr>
          <a:xfrm>
            <a:off x="4422075" y="28714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Server 7 on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55" name="Google Shape;155;p21"/>
          <p:cNvCxnSpPr/>
          <p:nvPr/>
        </p:nvCxnSpPr>
        <p:spPr>
          <a:xfrm flipH="1" rot="10800000">
            <a:off x="5017825" y="1606738"/>
            <a:ext cx="5100" cy="12723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>
            <a:off x="4919013" y="621438"/>
            <a:ext cx="117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Stop Locust</a:t>
            </a:r>
            <a:endParaRPr>
              <a:solidFill>
                <a:srgbClr val="00FF00"/>
              </a:solidFill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5487100" y="1009950"/>
            <a:ext cx="0" cy="6975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1"/>
          <p:cNvSpPr txBox="1"/>
          <p:nvPr/>
        </p:nvSpPr>
        <p:spPr>
          <a:xfrm>
            <a:off x="5877727" y="1063250"/>
            <a:ext cx="1411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Spin down to one server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